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036" autoAdjust="0"/>
  </p:normalViewPr>
  <p:slideViewPr>
    <p:cSldViewPr>
      <p:cViewPr varScale="1">
        <p:scale>
          <a:sx n="61" d="100"/>
          <a:sy n="61" d="100"/>
        </p:scale>
        <p:origin x="-15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4221D-951B-4EE9-BD2F-18A16A6EE806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83B1E-E7E5-40B0-9C98-E5B82E384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7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Add 38 and 52.  Subtract 44.  Add 78.  Divide by 4.  (31)</a:t>
            </a:r>
          </a:p>
          <a:p>
            <a:pPr marL="228600" indent="-228600">
              <a:buAutoNum type="arabicParenR"/>
            </a:pP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Add 46 and 34.  Subtract</a:t>
            </a:r>
            <a:r>
              <a:rPr lang="en-US" baseline="0" dirty="0" smtClean="0"/>
              <a:t> 57.  Add 99.  Divide by 2.  (61)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Add 19 and 41.  Subtract 23.  Add 131. Divide by 8.  (21)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83B1E-E7E5-40B0-9C98-E5B82E384F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9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BA890CC-F86F-47C4-BBFD-C2F029BAE9FF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3A7C5FD-DA85-47CF-BBEE-BE81F1BA0F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199"/>
          </a:xfrm>
        </p:spPr>
        <p:txBody>
          <a:bodyPr/>
          <a:lstStyle/>
          <a:p>
            <a:r>
              <a:rPr lang="en-US" sz="4000" dirty="0" smtClean="0"/>
              <a:t>Wednesday, September 19, 2012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1752600"/>
                <a:ext cx="8534400" cy="35052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 </a:t>
                </a:r>
              </a:p>
              <a:p>
                <a:pPr marL="457200" indent="-457200" algn="l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−9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marL="457200" indent="-457200" algn="l">
                  <a:buAutoNum type="arabicParenR"/>
                </a:pPr>
                <a:r>
                  <a:rPr lang="en-US" dirty="0" smtClean="0"/>
                  <a:t>Write &amp; Solve an Equation:</a:t>
                </a:r>
                <a:br>
                  <a:rPr lang="en-US" dirty="0" smtClean="0"/>
                </a:br>
                <a:r>
                  <a:rPr lang="en-US" dirty="0" smtClean="0"/>
                  <a:t>James has four fewer than three times the number of candy bars that David has.  If James has two candy bars, how many does David have?</a:t>
                </a:r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1752600"/>
                <a:ext cx="8534400" cy="3505200"/>
              </a:xfrm>
              <a:blipFill rotWithShape="1">
                <a:blip r:embed="rId3"/>
                <a:stretch>
                  <a:fillRect l="-1071" t="-1391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43000" y="5486400"/>
            <a:ext cx="69342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HOMEWORK: p. 422 #21-30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811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p. 422 #21-30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85533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17) 23% decrease</a:t>
            </a:r>
          </a:p>
          <a:p>
            <a:pPr marL="0" indent="0">
              <a:buNone/>
            </a:pPr>
            <a:r>
              <a:rPr lang="en-US" dirty="0" smtClean="0"/>
              <a:t>19) 30% decrease</a:t>
            </a:r>
          </a:p>
          <a:p>
            <a:pPr marL="0" indent="0">
              <a:buNone/>
            </a:pPr>
            <a:r>
              <a:rPr lang="en-US" dirty="0" smtClean="0"/>
              <a:t>21) 17% decrease</a:t>
            </a:r>
          </a:p>
          <a:p>
            <a:pPr marL="0" indent="0">
              <a:buNone/>
            </a:pPr>
            <a:r>
              <a:rPr lang="en-US" dirty="0" smtClean="0"/>
              <a:t>23) $600</a:t>
            </a:r>
          </a:p>
          <a:p>
            <a:pPr marL="0" indent="0">
              <a:buNone/>
            </a:pPr>
            <a:r>
              <a:rPr lang="en-US" dirty="0" smtClean="0"/>
              <a:t>25) 200</a:t>
            </a:r>
          </a:p>
          <a:p>
            <a:pPr marL="0" indent="0">
              <a:buNone/>
            </a:pPr>
            <a:r>
              <a:rPr lang="en-US" dirty="0" smtClean="0"/>
              <a:t>27) 50</a:t>
            </a:r>
          </a:p>
          <a:p>
            <a:pPr marL="0" indent="0">
              <a:buNone/>
            </a:pPr>
            <a:r>
              <a:rPr lang="en-US" dirty="0" smtClean="0"/>
              <a:t>29) The price decreased by about 40%.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10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§8-5 Estimating with </a:t>
            </a:r>
            <a:r>
              <a:rPr lang="en-US" sz="4800" dirty="0" err="1" smtClean="0"/>
              <a:t>Percents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86800" cy="4525963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/>
                  <a:t>Estimation is a good way to determine whether or not your answer is </a:t>
                </a:r>
                <a:r>
                  <a:rPr lang="en-US" b="1" i="1" dirty="0" smtClean="0"/>
                  <a:t>REASONABLE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Why is it easy to find 10% of any number?</a:t>
                </a:r>
              </a:p>
              <a:p>
                <a:pPr lvl="1"/>
                <a:r>
                  <a:rPr lang="en-US" sz="2000" dirty="0" smtClean="0"/>
                  <a:t>10%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lvl="1"/>
                <a:r>
                  <a:rPr lang="en-US" sz="2000" dirty="0" smtClean="0"/>
                  <a:t>Finding 10% is the same as dividing by 10</a:t>
                </a:r>
              </a:p>
              <a:p>
                <a:pPr lvl="1"/>
                <a:r>
                  <a:rPr lang="en-US" sz="2000" dirty="0" smtClean="0"/>
                  <a:t>When you divide by 10, you just move the decimal one place to the left.</a:t>
                </a:r>
              </a:p>
              <a:p>
                <a:r>
                  <a:rPr lang="en-US" dirty="0" smtClean="0"/>
                  <a:t>If it’s easy to find 10%, how hard is it to find 5%?</a:t>
                </a:r>
              </a:p>
              <a:p>
                <a:pPr lvl="1"/>
                <a:r>
                  <a:rPr lang="en-US" sz="2000" dirty="0" smtClean="0"/>
                  <a:t>Find 10% then take half!</a:t>
                </a:r>
              </a:p>
              <a:p>
                <a:r>
                  <a:rPr lang="en-US" dirty="0" smtClean="0"/>
                  <a:t>We use bases of 10% or 5% to help us to estimate </a:t>
                </a:r>
                <a:r>
                  <a:rPr lang="en-US" dirty="0" err="1" smtClean="0"/>
                  <a:t>percents</a:t>
                </a:r>
                <a:r>
                  <a:rPr lang="en-US" dirty="0"/>
                  <a:t> </a:t>
                </a:r>
                <a:r>
                  <a:rPr lang="en-US" dirty="0" smtClean="0"/>
                  <a:t>to check to see if our answers are reasonable.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86800" cy="4525963"/>
              </a:xfrm>
              <a:blipFill rotWithShape="1">
                <a:blip r:embed="rId2"/>
                <a:stretch>
                  <a:fillRect l="-982" t="-1078" b="-8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2981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Use estimation to give an approximate answer.</a:t>
                </a:r>
              </a:p>
              <a:p>
                <a:pPr lvl="1"/>
                <a:r>
                  <a:rPr lang="en-US" sz="2000" dirty="0" smtClean="0"/>
                  <a:t>Find 8% of 32</a:t>
                </a:r>
              </a:p>
              <a:p>
                <a:pPr lvl="2"/>
                <a:r>
                  <a:rPr lang="en-US" sz="2000" dirty="0" smtClean="0"/>
                  <a:t>Start by rounding the percent to the nearest multiple of 5 or 10.</a:t>
                </a:r>
              </a:p>
              <a:p>
                <a:pPr lvl="3"/>
                <a:r>
                  <a:rPr lang="en-US" sz="2000" dirty="0" smtClean="0"/>
                  <a:t>8%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10%</m:t>
                    </m:r>
                  </m:oMath>
                </a14:m>
                <a:endParaRPr lang="en-US" sz="2000" dirty="0" smtClean="0"/>
              </a:p>
              <a:p>
                <a:pPr lvl="2"/>
                <a:r>
                  <a:rPr lang="en-US" sz="2000" dirty="0" smtClean="0"/>
                  <a:t>Now find the percent: </a:t>
                </a:r>
              </a:p>
              <a:p>
                <a:pPr lvl="3"/>
                <a:r>
                  <a:rPr lang="en-US" sz="2000" dirty="0" smtClean="0"/>
                  <a:t>10% of 32 is 3.2</a:t>
                </a:r>
              </a:p>
              <a:p>
                <a:pPr lvl="3"/>
                <a:r>
                  <a:rPr lang="en-US" sz="2000" dirty="0" smtClean="0"/>
                  <a:t>Therefore, 8% of 32 is approximately 3.2</a:t>
                </a:r>
                <a:endParaRPr lang="en-US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5646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 smtClean="0"/>
                  <a:t>Estimate.</a:t>
                </a:r>
              </a:p>
              <a:p>
                <a:pPr lvl="1"/>
                <a:r>
                  <a:rPr lang="en-US" sz="2400" dirty="0" smtClean="0"/>
                  <a:t>26% of 48</a:t>
                </a:r>
              </a:p>
              <a:p>
                <a:pPr lvl="2"/>
                <a:r>
                  <a:rPr lang="en-US" sz="2400" dirty="0" smtClean="0"/>
                  <a:t>26%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25%=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100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48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=12</m:t>
                    </m:r>
                  </m:oMath>
                </a14:m>
                <a:endParaRPr lang="en-US" sz="2400" dirty="0" smtClean="0"/>
              </a:p>
              <a:p>
                <a:pPr lvl="2"/>
                <a:r>
                  <a:rPr lang="en-US" sz="2400" dirty="0" smtClean="0"/>
                  <a:t>Therefore, 26% of 48 is approximately 12.</a:t>
                </a:r>
              </a:p>
              <a:p>
                <a:pPr lvl="1"/>
                <a:r>
                  <a:rPr lang="en-US" sz="2400" dirty="0" smtClean="0"/>
                  <a:t>14% of 20</a:t>
                </a:r>
              </a:p>
              <a:p>
                <a:pPr lvl="2"/>
                <a:r>
                  <a:rPr lang="en-US" sz="2400" dirty="0" smtClean="0"/>
                  <a:t>14%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en-US" sz="2400" dirty="0" smtClean="0"/>
                  <a:t>15% = 10% + 5%</a:t>
                </a:r>
              </a:p>
              <a:p>
                <a:pPr lvl="2"/>
                <a:r>
                  <a:rPr lang="en-US" sz="2400" dirty="0" smtClean="0"/>
                  <a:t>10% of 20 is 2</a:t>
                </a:r>
              </a:p>
              <a:p>
                <a:pPr lvl="3"/>
                <a:r>
                  <a:rPr lang="en-US" sz="2400" dirty="0" smtClean="0"/>
                  <a:t>Therefore, 5% of 20 is 1</a:t>
                </a:r>
              </a:p>
              <a:p>
                <a:pPr lvl="2"/>
                <a:r>
                  <a:rPr lang="en-US" sz="2400" dirty="0" smtClean="0"/>
                  <a:t>Thus, 14% of 20 is approximately 2 + 1 = 3.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2291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562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99984" y="2364463"/>
            <a:ext cx="2000816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495800" y="1983463"/>
            <a:ext cx="9144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105400" y="1600200"/>
            <a:ext cx="9144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/>
          <a:lstStyle/>
          <a:p>
            <a:r>
              <a:rPr lang="en-US" dirty="0" smtClean="0"/>
              <a:t>The diameter of the Moon is about 2160 miles.  If the diameter of the Moon is about 27% of the diameter of the Earth, what is the approximate diameter of Earth?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3810000"/>
            <a:ext cx="6934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These words all imply that the answer we are looking for does not need to be exact.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In other words, the question is telling us to use rounding and estimation!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5316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6878747" y="3624590"/>
            <a:ext cx="2112853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444559" y="3613376"/>
            <a:ext cx="35497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15001" y="3593191"/>
            <a:ext cx="685800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40791" y="3614410"/>
            <a:ext cx="35497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3922" y="3593191"/>
            <a:ext cx="5220078" cy="4175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55206" y="2426329"/>
            <a:ext cx="761999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95801" y="2057400"/>
            <a:ext cx="1981199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47722" y="1676400"/>
            <a:ext cx="3696078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4401" y="2743200"/>
            <a:ext cx="761999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24334" y="2429347"/>
            <a:ext cx="4329065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0" y="2438400"/>
            <a:ext cx="10668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/>
          <a:lstStyle/>
          <a:p>
            <a:r>
              <a:rPr lang="en-US" dirty="0" smtClean="0"/>
              <a:t>The diameter of the Moon is about 2160 miles.  If the diameter of the Moon is about 27% of the diameter of the Earth, what is the approximate diameter of Earth?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297180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Change to a percent question.</a:t>
            </a:r>
          </a:p>
          <a:p>
            <a:pPr marL="514350" indent="-514350">
              <a:buAutoNum type="arabicPeriod"/>
            </a:pP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8107" y="35052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Two thousand one hundred sixty is 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638800" y="3505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27% of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5153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number?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1129420" y="4022384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dirty="0" smtClean="0"/>
              <a:t>Write a percent equation.</a:t>
            </a:r>
          </a:p>
          <a:p>
            <a:pPr marL="514350" indent="-514350">
              <a:buAutoNum type="arabicPeriod" startAt="2"/>
            </a:pP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708463" y="4648200"/>
            <a:ext cx="1015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2160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209800" y="4648200"/>
            <a:ext cx="1015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=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4648200"/>
            <a:ext cx="1015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27%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200400" y="4648200"/>
                <a:ext cx="10154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4648200"/>
                <a:ext cx="1015498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480302" y="4648200"/>
                <a:ext cx="10154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/>
                          <a:ea typeface="Cambria Math"/>
                        </a:rPr>
                        <m:t>𝑒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302" y="4648200"/>
                <a:ext cx="101549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1066801" y="5151153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dirty="0" smtClean="0"/>
              <a:t>Estimate.</a:t>
            </a:r>
          </a:p>
          <a:p>
            <a:pPr marL="514350" indent="-514350">
              <a:buAutoNum type="arabicPeriod" startAt="3"/>
            </a:pP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295399" y="5667066"/>
                <a:ext cx="24127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27%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30%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399" y="5667066"/>
                <a:ext cx="2412749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5051"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4050671" y="5236107"/>
                <a:ext cx="24127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2160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30%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𝑒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671" y="5236107"/>
                <a:ext cx="241274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3988051" y="5759327"/>
                <a:ext cx="2717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2160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3=720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8051" y="5759327"/>
                <a:ext cx="2717549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6705600" y="5236107"/>
                <a:ext cx="2717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720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10%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𝑒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5236107"/>
                <a:ext cx="2717549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248400" y="5688377"/>
                <a:ext cx="2717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7200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𝑒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5688377"/>
                <a:ext cx="2717549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62000" y="627518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Earth is approximately 7,200 miles in diameter.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6447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23" grpId="0" animBg="1"/>
      <p:bldP spid="21" grpId="0" animBg="1"/>
      <p:bldP spid="19" grpId="0" animBg="1"/>
      <p:bldP spid="16" grpId="0" animBg="1"/>
      <p:bldP spid="14" grpId="0" animBg="1"/>
      <p:bldP spid="12" grpId="0" animBg="1"/>
      <p:bldP spid="11" grpId="0" animBg="1"/>
      <p:bldP spid="10" grpId="0" animBg="1"/>
      <p:bldP spid="9" grpId="0" animBg="1"/>
      <p:bldP spid="8" grpId="0"/>
      <p:bldP spid="13" grpId="0"/>
      <p:bldP spid="15" grpId="0"/>
      <p:bldP spid="17" grpId="0"/>
      <p:bldP spid="18" grpId="0"/>
      <p:bldP spid="20" grpId="0"/>
      <p:bldP spid="22" grpId="0"/>
      <p:bldP spid="24" grpId="0"/>
      <p:bldP spid="26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Estimate.</a:t>
            </a:r>
          </a:p>
          <a:p>
            <a:pPr lvl="1"/>
            <a:r>
              <a:rPr lang="en-US" sz="2800" dirty="0" smtClean="0"/>
              <a:t>21% of 66</a:t>
            </a:r>
          </a:p>
          <a:p>
            <a:pPr lvl="1"/>
            <a:r>
              <a:rPr lang="en-US" sz="2800" dirty="0" smtClean="0"/>
              <a:t>36% of 120</a:t>
            </a:r>
          </a:p>
          <a:p>
            <a:endParaRPr lang="en-US" sz="3600" dirty="0"/>
          </a:p>
          <a:p>
            <a:r>
              <a:rPr lang="en-US" sz="3600" dirty="0" smtClean="0"/>
              <a:t>A normal tip is 15%-20%.  What would be a normal tip on a  $24.89 bill?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7034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you find 35% of a number if you knew what 10% of that number was?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7857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605</TotalTime>
  <Words>604</Words>
  <Application>Microsoft Office PowerPoint</Application>
  <PresentationFormat>On-screen Show (4:3)</PresentationFormat>
  <Paragraphs>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Wednesday, September 19, 2012</vt:lpstr>
      <vt:lpstr>Homework Check</vt:lpstr>
      <vt:lpstr>§8-5 Estimating with Percents</vt:lpstr>
      <vt:lpstr>Example</vt:lpstr>
      <vt:lpstr>Example</vt:lpstr>
      <vt:lpstr>Example</vt:lpstr>
      <vt:lpstr>Example</vt:lpstr>
      <vt:lpstr>Check Point</vt:lpstr>
      <vt:lpstr>Discuss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September 19, 2012</dc:title>
  <dc:creator>Dria</dc:creator>
  <cp:lastModifiedBy>Dria</cp:lastModifiedBy>
  <cp:revision>8</cp:revision>
  <dcterms:created xsi:type="dcterms:W3CDTF">2012-09-19T13:16:40Z</dcterms:created>
  <dcterms:modified xsi:type="dcterms:W3CDTF">2012-09-19T23:21:45Z</dcterms:modified>
</cp:coreProperties>
</file>